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5" r:id="rId18"/>
    <p:sldId id="273" r:id="rId19"/>
    <p:sldId id="274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A96B-FE6E-4DAA-873F-7BF538490794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5DC4B-DED2-4BE0-963A-3666495896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61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860C88-27E7-474D-BB41-EC690EDFFB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B6E041-4B1B-4BBF-B5AE-3F8428037F63}" type="datetimeFigureOut">
              <a:rPr lang="ru-RU" smtClean="0"/>
              <a:pPr/>
              <a:t>01.02.2016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546032" cy="24381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PUNCTUATION IN ENGLISH GRAMMAR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509120"/>
            <a:ext cx="3454152" cy="1521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Выполнил: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Козлов Виктор,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Ученик 11а класса,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МБОУ «Школа №169»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332656"/>
            <a:ext cx="439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+mj-lt"/>
              </a:rPr>
              <a:t>Тире ( </a:t>
            </a:r>
            <a:r>
              <a:rPr lang="en-US" sz="4000" dirty="0">
                <a:latin typeface="+mj-lt"/>
              </a:rPr>
              <a:t>Dash)</a:t>
            </a:r>
            <a:endParaRPr lang="ru-RU" sz="4000" dirty="0">
              <a:latin typeface="+mj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484783"/>
            <a:ext cx="6552728" cy="2916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ea typeface="Calibri"/>
                <a:cs typeface="Times New Roman"/>
              </a:rPr>
              <a:t>But </a:t>
            </a:r>
            <a:r>
              <a:rPr lang="en-US" dirty="0">
                <a:ea typeface="Calibri"/>
                <a:cs typeface="Times New Roman"/>
              </a:rPr>
              <a:t>he — Susan’s brother — was not even able to drive a car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cs typeface="Times New Roman"/>
              </a:rPr>
              <a:t>2. </a:t>
            </a:r>
            <a:r>
              <a:rPr lang="en-US" dirty="0">
                <a:ea typeface="Calibri"/>
                <a:cs typeface="Times New Roman"/>
              </a:rPr>
              <a:t>“Whose face- the girl’s?”(Christie)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3. </a:t>
            </a:r>
            <a:r>
              <a:rPr lang="en-US" dirty="0">
                <a:ea typeface="Calibri"/>
                <a:cs typeface="Times New Roman"/>
              </a:rPr>
              <a:t>“Then, after </a:t>
            </a:r>
            <a:r>
              <a:rPr lang="en-US" dirty="0" smtClean="0">
                <a:ea typeface="Calibri"/>
                <a:cs typeface="Times New Roman"/>
              </a:rPr>
              <a:t>all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2F2B20"/>
                </a:solidFill>
                <a:ea typeface="Calibri"/>
                <a:cs typeface="Times New Roman"/>
              </a:rPr>
              <a:t>—</a:t>
            </a:r>
            <a:r>
              <a:rPr lang="en-US" dirty="0" smtClean="0">
                <a:ea typeface="Calibri"/>
                <a:cs typeface="Times New Roman"/>
              </a:rPr>
              <a:t>”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4. </a:t>
            </a:r>
            <a:r>
              <a:rPr lang="en-US" dirty="0">
                <a:ea typeface="Calibri"/>
                <a:cs typeface="Times New Roman"/>
              </a:rPr>
              <a:t>C</a:t>
            </a:r>
            <a:r>
              <a:rPr lang="ru-RU" dirty="0">
                <a:ea typeface="Calibri"/>
                <a:cs typeface="Times New Roman"/>
              </a:rPr>
              <a:t> 2</a:t>
            </a:r>
            <a:r>
              <a:rPr lang="en-US" dirty="0">
                <a:ea typeface="Calibri"/>
                <a:cs typeface="Times New Roman"/>
              </a:rPr>
              <a:t>morrow</a:t>
            </a:r>
            <a:r>
              <a:rPr lang="ru-RU" dirty="0">
                <a:ea typeface="Calibri"/>
                <a:cs typeface="Times New Roman"/>
              </a:rPr>
              <a:t> – </a:t>
            </a:r>
            <a:r>
              <a:rPr lang="en-US" dirty="0">
                <a:ea typeface="Calibri"/>
                <a:cs typeface="Times New Roman"/>
              </a:rPr>
              <a:t>C U there</a:t>
            </a:r>
            <a:r>
              <a:rPr lang="ru-RU" dirty="0">
                <a:ea typeface="Calibri"/>
                <a:cs typeface="Times New Roman"/>
              </a:rPr>
              <a:t>  = </a:t>
            </a:r>
            <a:r>
              <a:rPr lang="en-US" dirty="0" smtClean="0">
                <a:ea typeface="Calibri"/>
                <a:cs typeface="Times New Roman"/>
              </a:rPr>
              <a:t>See </a:t>
            </a:r>
            <a:r>
              <a:rPr lang="en-US" dirty="0">
                <a:ea typeface="Calibri"/>
                <a:cs typeface="Times New Roman"/>
              </a:rPr>
              <a:t>tomorrow</a:t>
            </a:r>
            <a:r>
              <a:rPr lang="ru-RU" dirty="0">
                <a:ea typeface="Calibri"/>
                <a:cs typeface="Times New Roman"/>
              </a:rPr>
              <a:t>? </a:t>
            </a:r>
            <a:r>
              <a:rPr lang="en-US" dirty="0">
                <a:ea typeface="Calibri"/>
                <a:cs typeface="Times New Roman"/>
              </a:rPr>
              <a:t>See you there</a:t>
            </a:r>
            <a:r>
              <a:rPr lang="ru-RU" dirty="0">
                <a:ea typeface="Calibri"/>
                <a:cs typeface="Times New Roman"/>
              </a:rPr>
              <a:t>.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pPr marL="342900" indent="-342900">
              <a:buAutoNum type="arabicPeriod"/>
            </a:pPr>
            <a:endParaRPr lang="en-US" dirty="0" smtClean="0">
              <a:cs typeface="Times New Roman"/>
            </a:endParaRPr>
          </a:p>
          <a:p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38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85990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Черточка (дефис) </a:t>
            </a:r>
            <a:r>
              <a:rPr lang="en-US" sz="4000" dirty="0" smtClean="0">
                <a:latin typeface="+mj-lt"/>
              </a:rPr>
              <a:t>Hyphen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204864"/>
            <a:ext cx="3856969" cy="1647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Calibri"/>
                <a:cs typeface="Times New Roman"/>
              </a:rPr>
              <a:t>1. </a:t>
            </a:r>
            <a:r>
              <a:rPr lang="ru-RU" dirty="0" err="1" smtClean="0">
                <a:ea typeface="Calibri"/>
                <a:cs typeface="Times New Roman"/>
              </a:rPr>
              <a:t>reading-room</a:t>
            </a:r>
            <a:r>
              <a:rPr lang="en-US" dirty="0" smtClean="0">
                <a:ea typeface="Calibri"/>
                <a:cs typeface="Times New Roman"/>
              </a:rPr>
              <a:t>,  Russian</a:t>
            </a:r>
            <a:r>
              <a:rPr lang="ru-RU" dirty="0">
                <a:ea typeface="Calibri"/>
                <a:cs typeface="Times New Roman"/>
              </a:rPr>
              <a:t>-</a:t>
            </a:r>
            <a:r>
              <a:rPr lang="en-US" dirty="0">
                <a:ea typeface="Calibri"/>
                <a:cs typeface="Times New Roman"/>
              </a:rPr>
              <a:t>English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2.  </a:t>
            </a:r>
            <a:r>
              <a:rPr lang="ru-RU" dirty="0" smtClean="0">
                <a:ea typeface="Calibri"/>
                <a:cs typeface="Times New Roman"/>
              </a:rPr>
              <a:t>со</a:t>
            </a:r>
            <a:r>
              <a:rPr lang="en-US" dirty="0" smtClean="0">
                <a:ea typeface="Calibri"/>
                <a:cs typeface="Times New Roman"/>
              </a:rPr>
              <a:t>-operate</a:t>
            </a:r>
            <a:endParaRPr lang="ru-RU" sz="1400" dirty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3. </a:t>
            </a:r>
            <a:r>
              <a:rPr lang="ru-RU" dirty="0" err="1" smtClean="0">
                <a:ea typeface="Calibri"/>
                <a:cs typeface="Times New Roman"/>
              </a:rPr>
              <a:t>forty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– </a:t>
            </a:r>
            <a:r>
              <a:rPr lang="ru-RU" dirty="0" err="1">
                <a:ea typeface="Calibri"/>
                <a:cs typeface="Times New Roman"/>
              </a:rPr>
              <a:t>five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4. </a:t>
            </a:r>
            <a:r>
              <a:rPr lang="ru-RU" dirty="0" err="1" smtClean="0">
                <a:ea typeface="Calibri"/>
                <a:cs typeface="Times New Roman"/>
              </a:rPr>
              <a:t>be-fore</a:t>
            </a:r>
            <a:endParaRPr lang="en-US" dirty="0">
              <a:ea typeface="Calibri"/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5. </a:t>
            </a:r>
            <a:r>
              <a:rPr lang="ru-RU" dirty="0" err="1" smtClean="0">
                <a:ea typeface="Calibri"/>
                <a:cs typeface="Times New Roman"/>
              </a:rPr>
              <a:t>to-morrow</a:t>
            </a:r>
            <a:r>
              <a:rPr lang="en-US" dirty="0" smtClean="0">
                <a:ea typeface="Calibri"/>
                <a:cs typeface="Times New Roman"/>
              </a:rPr>
              <a:t>, home</a:t>
            </a:r>
            <a:r>
              <a:rPr lang="ru-RU" dirty="0">
                <a:ea typeface="Calibri"/>
                <a:cs typeface="Times New Roman"/>
              </a:rPr>
              <a:t>-</a:t>
            </a:r>
            <a:r>
              <a:rPr lang="en-US" dirty="0" smtClean="0">
                <a:ea typeface="Calibri"/>
                <a:cs typeface="Times New Roman"/>
              </a:rPr>
              <a:t>work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1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474" y="358488"/>
            <a:ext cx="7956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+mj-lt"/>
              </a:rPr>
              <a:t>Скобки </a:t>
            </a:r>
            <a:r>
              <a:rPr lang="ru-RU" sz="4000" dirty="0">
                <a:latin typeface="+mj-lt"/>
              </a:rPr>
              <a:t> (</a:t>
            </a:r>
            <a:r>
              <a:rPr lang="en-US" sz="4000" dirty="0">
                <a:latin typeface="+mj-lt"/>
              </a:rPr>
              <a:t>Parenthesis  </a:t>
            </a:r>
            <a:r>
              <a:rPr lang="en-US" sz="4000" dirty="0" smtClean="0">
                <a:latin typeface="+mj-lt"/>
              </a:rPr>
              <a:t>or</a:t>
            </a:r>
            <a:r>
              <a:rPr lang="ru-RU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brackets</a:t>
            </a:r>
            <a:r>
              <a:rPr lang="en-US" sz="4000" dirty="0">
                <a:latin typeface="+mj-lt"/>
              </a:rPr>
              <a:t>)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340768"/>
            <a:ext cx="5454352" cy="292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>Круглые (</a:t>
            </a:r>
            <a:r>
              <a:rPr lang="ru-RU" dirty="0" smtClean="0">
                <a:ea typeface="Calibri"/>
                <a:cs typeface="Times New Roman"/>
              </a:rPr>
              <a:t>)</a:t>
            </a:r>
            <a:r>
              <a:rPr lang="en-US" sz="1400" dirty="0">
                <a:ea typeface="Calibri"/>
                <a:cs typeface="Times New Roman"/>
              </a:rPr>
              <a:t> </a:t>
            </a:r>
            <a:endParaRPr lang="en-US" sz="14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ea typeface="Calibri"/>
                <a:cs typeface="Times New Roman"/>
              </a:rPr>
              <a:t>Starburst </a:t>
            </a:r>
            <a:r>
              <a:rPr lang="en-US" sz="1600" dirty="0">
                <a:ea typeface="Calibri"/>
                <a:cs typeface="Times New Roman"/>
              </a:rPr>
              <a:t>(formerly known as Opal Fruits</a:t>
            </a:r>
            <a:r>
              <a:rPr lang="en-US" sz="1600" dirty="0" smtClean="0">
                <a:ea typeface="Calibri"/>
                <a:cs typeface="Times New Roman"/>
              </a:rPr>
              <a:t>)…..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2</a:t>
            </a:r>
            <a:r>
              <a:rPr lang="en-US" dirty="0" smtClean="0">
                <a:ea typeface="Calibri"/>
                <a:cs typeface="Times New Roman"/>
              </a:rPr>
              <a:t>.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Квадратные 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>[]</a:t>
            </a:r>
            <a:r>
              <a:rPr lang="en-US" sz="140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en-US" sz="14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She </a:t>
            </a:r>
            <a:r>
              <a:rPr lang="en-US" dirty="0">
                <a:ea typeface="Calibri"/>
                <a:cs typeface="Times New Roman"/>
              </a:rPr>
              <a:t>had used [Tom Jones] for quite a number of examples now</a:t>
            </a:r>
            <a:r>
              <a:rPr lang="en-US" dirty="0" smtClean="0">
                <a:ea typeface="Calibri"/>
                <a:cs typeface="Times New Roman"/>
              </a:rPr>
              <a:t>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3</a:t>
            </a:r>
            <a:r>
              <a:rPr lang="en-US" dirty="0" smtClean="0">
                <a:ea typeface="Calibri"/>
                <a:cs typeface="Times New Roman"/>
              </a:rPr>
              <a:t>.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Фигурные скобки</a:t>
            </a:r>
            <a:r>
              <a:rPr lang="ru-RU" dirty="0">
                <a:ea typeface="Calibri"/>
                <a:cs typeface="Times New Roman"/>
              </a:rPr>
              <a:t>{};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4</a:t>
            </a:r>
            <a:r>
              <a:rPr lang="en-US" dirty="0">
                <a:ea typeface="Calibri"/>
                <a:cs typeface="Times New Roman"/>
              </a:rPr>
              <a:t>.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Угловые скобки </a:t>
            </a:r>
            <a:r>
              <a:rPr lang="ru-RU" dirty="0">
                <a:ea typeface="Calibri"/>
                <a:cs typeface="Times New Roman"/>
              </a:rPr>
              <a:t>&lt;&gt;;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93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Точка</a:t>
            </a:r>
            <a:r>
              <a:rPr lang="en-US" sz="2800" dirty="0"/>
              <a:t> (Full Stop  or Point– </a:t>
            </a:r>
            <a:r>
              <a:rPr lang="en-US" sz="2800" dirty="0" err="1"/>
              <a:t>англ</a:t>
            </a:r>
            <a:r>
              <a:rPr lang="en-US" sz="2800" dirty="0"/>
              <a:t>. / </a:t>
            </a:r>
            <a:r>
              <a:rPr lang="en-US" sz="2800" dirty="0" smtClean="0"/>
              <a:t>Period- </a:t>
            </a:r>
            <a:r>
              <a:rPr lang="en-US" sz="2800" dirty="0" err="1"/>
              <a:t>амер</a:t>
            </a:r>
            <a:r>
              <a:rPr lang="en-US" sz="2800" dirty="0"/>
              <a:t>.)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3244334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484784"/>
            <a:ext cx="5256583" cy="1411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ea typeface="Calibri"/>
                <a:cs typeface="Times New Roman"/>
              </a:rPr>
              <a:t>The </a:t>
            </a:r>
            <a:r>
              <a:rPr lang="en-US" dirty="0">
                <a:ea typeface="Calibri"/>
                <a:cs typeface="Times New Roman"/>
              </a:rPr>
              <a:t>lesson is over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>
                <a:ea typeface="Calibri"/>
                <a:cs typeface="Times New Roman"/>
              </a:rPr>
              <a:t>i.e</a:t>
            </a:r>
            <a:r>
              <a:rPr lang="en-US" dirty="0" smtClean="0">
                <a:ea typeface="Calibri"/>
                <a:cs typeface="Times New Roman"/>
              </a:rPr>
              <a:t>.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= </a:t>
            </a:r>
            <a:r>
              <a:rPr lang="en-US" dirty="0">
                <a:ea typeface="Calibri"/>
                <a:cs typeface="Times New Roman"/>
              </a:rPr>
              <a:t>that is </a:t>
            </a:r>
            <a:r>
              <a:rPr lang="en-US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3. </a:t>
            </a:r>
            <a:r>
              <a:rPr lang="ru-RU" dirty="0" err="1" smtClean="0">
                <a:ea typeface="Calibri"/>
                <a:cs typeface="Times New Roman"/>
              </a:rPr>
              <a:t>Feb</a:t>
            </a:r>
            <a:r>
              <a:rPr lang="ru-RU" dirty="0">
                <a:ea typeface="Calibri"/>
                <a:cs typeface="Times New Roman"/>
              </a:rPr>
              <a:t>. = </a:t>
            </a:r>
            <a:r>
              <a:rPr lang="ru-RU" dirty="0" err="1" smtClean="0">
                <a:ea typeface="Calibri"/>
                <a:cs typeface="Times New Roman"/>
              </a:rPr>
              <a:t>February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2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Calibri"/>
                <a:cs typeface="Times New Roman"/>
              </a:rPr>
              <a:t>Многоточие(</a:t>
            </a:r>
            <a:r>
              <a:rPr lang="en-US" sz="3200" b="1" dirty="0">
                <a:latin typeface="Calibri"/>
                <a:ea typeface="Calibri"/>
                <a:cs typeface="Times New Roman"/>
              </a:rPr>
              <a:t>Dots</a:t>
            </a:r>
            <a:r>
              <a:rPr lang="ru-RU" sz="3200" b="1" dirty="0">
                <a:latin typeface="Calibri"/>
                <a:ea typeface="Calibri"/>
                <a:cs typeface="Times New Roman"/>
              </a:rPr>
              <a:t>) </a:t>
            </a:r>
            <a:r>
              <a:rPr lang="ru-RU" sz="3200" dirty="0"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Times New Roman"/>
              </a:rPr>
              <a:t>1. </a:t>
            </a:r>
            <a:r>
              <a:rPr lang="en-US" sz="2400" dirty="0">
                <a:ea typeface="Calibri"/>
                <a:cs typeface="Times New Roman"/>
              </a:rPr>
              <a:t>“ It is, perhaps, the same with him as with me….” </a:t>
            </a:r>
            <a:endParaRPr lang="ru-RU" sz="24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a typeface="Calibri"/>
                <a:cs typeface="Times New Roman"/>
              </a:rPr>
              <a:t>2.</a:t>
            </a:r>
            <a:r>
              <a:rPr lang="ru-RU" sz="2400" dirty="0">
                <a:ea typeface="Calibri"/>
                <a:cs typeface="Times New Roman"/>
              </a:rPr>
              <a:t> “</a:t>
            </a:r>
            <a:r>
              <a:rPr lang="en-US" sz="2400" dirty="0">
                <a:ea typeface="Calibri"/>
                <a:cs typeface="Times New Roman"/>
              </a:rPr>
              <a:t>I mean</a:t>
            </a:r>
            <a:r>
              <a:rPr lang="ru-RU" sz="2400" dirty="0">
                <a:ea typeface="Calibri"/>
                <a:cs typeface="Times New Roman"/>
              </a:rPr>
              <a:t>… </a:t>
            </a:r>
            <a:r>
              <a:rPr lang="en-US" sz="2400" dirty="0">
                <a:ea typeface="Calibri"/>
                <a:cs typeface="Times New Roman"/>
              </a:rPr>
              <a:t>my brother</a:t>
            </a:r>
            <a:r>
              <a:rPr lang="ru-RU" sz="2400" dirty="0">
                <a:ea typeface="Calibri"/>
                <a:cs typeface="Times New Roman"/>
              </a:rPr>
              <a:t>’</a:t>
            </a:r>
            <a:r>
              <a:rPr lang="en-US" sz="2400" dirty="0">
                <a:ea typeface="Calibri"/>
                <a:cs typeface="Times New Roman"/>
              </a:rPr>
              <a:t>s I really glad to see you</a:t>
            </a:r>
            <a:r>
              <a:rPr lang="ru-RU" sz="2400" dirty="0" smtClean="0">
                <a:ea typeface="Calibri"/>
                <a:cs typeface="Times New Roman"/>
              </a:rPr>
              <a:t>!”</a:t>
            </a:r>
            <a:endParaRPr lang="ru-RU" sz="1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9164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Восклицательный </a:t>
            </a:r>
            <a:r>
              <a:rPr lang="ru-RU" sz="3200" dirty="0" smtClean="0"/>
              <a:t>знак(</a:t>
            </a:r>
            <a:r>
              <a:rPr lang="en-US" sz="3200" dirty="0"/>
              <a:t>Exclamation mark)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4433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Вопросительный знак(</a:t>
            </a:r>
            <a:r>
              <a:rPr lang="en-US" sz="3600" dirty="0"/>
              <a:t>Question mark)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148822"/>
            <a:ext cx="6260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srgbClr val="2F2B20"/>
                </a:solidFill>
                <a:ea typeface="Calibri"/>
                <a:cs typeface="Times New Roman"/>
              </a:rPr>
              <a:t>1. How are you?</a:t>
            </a:r>
            <a:endParaRPr lang="en-US" dirty="0">
              <a:solidFill>
                <a:srgbClr val="2F2B20"/>
              </a:solidFill>
              <a:cs typeface="Times New Roman"/>
            </a:endParaRPr>
          </a:p>
          <a:p>
            <a:pPr lvl="0"/>
            <a:r>
              <a:rPr lang="en-US" dirty="0" smtClean="0">
                <a:ea typeface="Calibri"/>
                <a:cs typeface="Times New Roman"/>
              </a:rPr>
              <a:t>2. Am I right</a:t>
            </a:r>
            <a:r>
              <a:rPr lang="ru-RU" dirty="0" smtClean="0">
                <a:ea typeface="Calibri"/>
                <a:cs typeface="Times New Roman"/>
              </a:rPr>
              <a:t>? </a:t>
            </a:r>
            <a:endParaRPr lang="ru-RU" dirty="0">
              <a:solidFill>
                <a:srgbClr val="2F2B2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917431"/>
            <a:ext cx="4945289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dirty="0" smtClean="0">
                <a:ea typeface="Calibri"/>
                <a:cs typeface="Times New Roman"/>
              </a:rPr>
              <a:t>“Wow</a:t>
            </a:r>
            <a:r>
              <a:rPr lang="en-US" dirty="0">
                <a:ea typeface="Calibri"/>
                <a:cs typeface="Times New Roman"/>
              </a:rPr>
              <a:t>! Great!” 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2. </a:t>
            </a:r>
            <a:r>
              <a:rPr lang="en-US" dirty="0">
                <a:ea typeface="Calibri"/>
                <a:cs typeface="Times New Roman"/>
              </a:rPr>
              <a:t>“What </a:t>
            </a:r>
            <a:r>
              <a:rPr lang="en-US" dirty="0" smtClean="0">
                <a:ea typeface="Calibri"/>
                <a:cs typeface="Times New Roman"/>
              </a:rPr>
              <a:t>have you done!”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3. “You must go home immediately</a:t>
            </a:r>
            <a:r>
              <a:rPr lang="ru-RU" dirty="0" smtClean="0">
                <a:ea typeface="Calibri"/>
                <a:cs typeface="Times New Roman"/>
              </a:rPr>
              <a:t>!”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4</a:t>
            </a:r>
            <a:r>
              <a:rPr lang="en-US" dirty="0" smtClean="0">
                <a:ea typeface="Calibri"/>
                <a:cs typeface="Times New Roman"/>
              </a:rPr>
              <a:t>.  “I can’t believe it!”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22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Кавычки(</a:t>
            </a:r>
            <a:r>
              <a:rPr lang="en-US" sz="3600" dirty="0"/>
              <a:t>Quotation marks)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7936" y="2636912"/>
            <a:ext cx="7423361" cy="3446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ea typeface="Calibri"/>
                <a:cs typeface="Times New Roman"/>
              </a:rPr>
              <a:t>“</a:t>
            </a:r>
            <a:r>
              <a:rPr lang="en-US" dirty="0">
                <a:ea typeface="Calibri"/>
                <a:cs typeface="Times New Roman"/>
              </a:rPr>
              <a:t>ROBERT MAXWELL</a:t>
            </a:r>
            <a:r>
              <a:rPr lang="ru-RU" dirty="0">
                <a:ea typeface="Calibri"/>
                <a:cs typeface="Times New Roman"/>
              </a:rPr>
              <a:t> '</a:t>
            </a:r>
            <a:r>
              <a:rPr lang="en-US" dirty="0">
                <a:ea typeface="Calibri"/>
                <a:cs typeface="Times New Roman"/>
              </a:rPr>
              <a:t>DEAD</a:t>
            </a:r>
            <a:r>
              <a:rPr lang="ru-RU" dirty="0" smtClean="0">
                <a:ea typeface="Calibri"/>
                <a:cs typeface="Times New Roman"/>
              </a:rPr>
              <a:t>'”</a:t>
            </a:r>
            <a:endParaRPr lang="en-US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2.He </a:t>
            </a:r>
            <a:r>
              <a:rPr lang="en-US" dirty="0">
                <a:ea typeface="Calibri"/>
                <a:cs typeface="Times New Roman"/>
              </a:rPr>
              <a:t>said, “She will come in the evening</a:t>
            </a:r>
            <a:r>
              <a:rPr lang="en-US" dirty="0" smtClean="0">
                <a:ea typeface="Calibri"/>
                <a:cs typeface="Times New Roman"/>
              </a:rPr>
              <a:t>.” </a:t>
            </a:r>
            <a:r>
              <a:rPr lang="ru-RU" dirty="0" smtClean="0">
                <a:ea typeface="Calibri"/>
                <a:cs typeface="Times New Roman"/>
              </a:rPr>
              <a:t>Он </a:t>
            </a:r>
            <a:r>
              <a:rPr lang="ru-RU" dirty="0">
                <a:ea typeface="Calibri"/>
                <a:cs typeface="Times New Roman"/>
              </a:rPr>
              <a:t>сказал: «Она придет вечером»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3. “Four </a:t>
            </a:r>
            <a:r>
              <a:rPr lang="en-US" dirty="0">
                <a:ea typeface="Calibri"/>
                <a:cs typeface="Times New Roman"/>
              </a:rPr>
              <a:t>Suspects” by A. Christie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ea typeface="Calibri"/>
                <a:cs typeface="Times New Roman"/>
              </a:rPr>
              <a:t>4. Sophia </a:t>
            </a:r>
            <a:r>
              <a:rPr lang="en-US" dirty="0">
                <a:ea typeface="Calibri"/>
                <a:cs typeface="Times New Roman"/>
              </a:rPr>
              <a:t>asked Lord </a:t>
            </a:r>
            <a:r>
              <a:rPr lang="en-US" dirty="0" err="1">
                <a:ea typeface="Calibri"/>
                <a:cs typeface="Times New Roman"/>
              </a:rPr>
              <a:t>Fellamar</a:t>
            </a:r>
            <a:r>
              <a:rPr lang="en-US" dirty="0">
                <a:ea typeface="Calibri"/>
                <a:cs typeface="Times New Roman"/>
              </a:rPr>
              <a:t> if he was </a:t>
            </a:r>
            <a:r>
              <a:rPr lang="en-US" u="sng" dirty="0">
                <a:ea typeface="Calibri"/>
                <a:cs typeface="Times New Roman"/>
              </a:rPr>
              <a:t>“out of senses”. </a:t>
            </a:r>
            <a:r>
              <a:rPr lang="en-US" dirty="0">
                <a:ea typeface="Calibri"/>
                <a:cs typeface="Times New Roman"/>
              </a:rPr>
              <a:t>(</a:t>
            </a:r>
            <a:r>
              <a:rPr lang="ru-RU" dirty="0">
                <a:ea typeface="Calibri"/>
                <a:cs typeface="Times New Roman"/>
              </a:rPr>
              <a:t>Британский вариант</a:t>
            </a:r>
            <a:r>
              <a:rPr lang="en-US" dirty="0">
                <a:ea typeface="Calibri"/>
                <a:cs typeface="Times New Roman"/>
              </a:rPr>
              <a:t>)</a:t>
            </a:r>
            <a:endParaRPr lang="ru-RU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Sophia asked Lord </a:t>
            </a:r>
            <a:r>
              <a:rPr lang="en-US" dirty="0" err="1">
                <a:ea typeface="Calibri"/>
                <a:cs typeface="Times New Roman"/>
              </a:rPr>
              <a:t>Fellamar</a:t>
            </a:r>
            <a:r>
              <a:rPr lang="en-US" dirty="0">
                <a:ea typeface="Calibri"/>
                <a:cs typeface="Times New Roman"/>
              </a:rPr>
              <a:t> if he was </a:t>
            </a:r>
            <a:r>
              <a:rPr lang="en-US" u="sng" dirty="0">
                <a:ea typeface="Calibri"/>
                <a:cs typeface="Times New Roman"/>
              </a:rPr>
              <a:t>“out of senses.” </a:t>
            </a:r>
            <a:r>
              <a:rPr lang="ru-RU" dirty="0">
                <a:ea typeface="Calibri"/>
                <a:cs typeface="Times New Roman"/>
              </a:rPr>
              <a:t>(Американский вариант)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2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Двойственный </a:t>
            </a:r>
            <a:r>
              <a:rPr lang="ru-RU" dirty="0">
                <a:solidFill>
                  <a:srgbClr val="FF0000"/>
                </a:solidFill>
              </a:rPr>
              <a:t>подход к грамматике английского </a:t>
            </a:r>
            <a:r>
              <a:rPr lang="ru-RU" dirty="0" smtClean="0">
                <a:solidFill>
                  <a:srgbClr val="FF0000"/>
                </a:solidFill>
              </a:rPr>
              <a:t>языка-  проблема с пунктуацией.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2. Трудности </a:t>
            </a:r>
            <a:r>
              <a:rPr lang="ru-RU" dirty="0" smtClean="0">
                <a:solidFill>
                  <a:srgbClr val="FF0000"/>
                </a:solidFill>
              </a:rPr>
              <a:t>–незнание правил употребления знаков препинания.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3. О</a:t>
            </a:r>
            <a:r>
              <a:rPr lang="ru-RU" dirty="0" smtClean="0">
                <a:solidFill>
                  <a:srgbClr val="FF0000"/>
                </a:solidFill>
              </a:rPr>
              <a:t>писание </a:t>
            </a:r>
            <a:r>
              <a:rPr lang="ru-RU" dirty="0">
                <a:solidFill>
                  <a:srgbClr val="FF0000"/>
                </a:solidFill>
              </a:rPr>
              <a:t>проблематичных зон английской </a:t>
            </a:r>
            <a:r>
              <a:rPr lang="ru-RU" dirty="0" smtClean="0">
                <a:solidFill>
                  <a:srgbClr val="FF0000"/>
                </a:solidFill>
              </a:rPr>
              <a:t>пунктуации в сравнении с русским языком.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4. П</a:t>
            </a:r>
            <a:r>
              <a:rPr lang="ru-RU" dirty="0" smtClean="0">
                <a:solidFill>
                  <a:srgbClr val="FF0000"/>
                </a:solidFill>
              </a:rPr>
              <a:t>одробный </a:t>
            </a:r>
            <a:r>
              <a:rPr lang="ru-RU" dirty="0">
                <a:solidFill>
                  <a:srgbClr val="FF0000"/>
                </a:solidFill>
              </a:rPr>
              <a:t>перечень основных правил английской </a:t>
            </a:r>
            <a:r>
              <a:rPr lang="ru-RU" dirty="0" smtClean="0">
                <a:solidFill>
                  <a:srgbClr val="FF0000"/>
                </a:solidFill>
              </a:rPr>
              <a:t>пунктуации в сравнительной  таблице.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Ошибка или новые правила пунктуации?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Next week: nouns and </a:t>
            </a:r>
            <a:r>
              <a:rPr lang="en-US" sz="2400" dirty="0" smtClean="0"/>
              <a:t>apostrophe's</a:t>
            </a:r>
          </a:p>
          <a:p>
            <a:r>
              <a:rPr lang="en-US" sz="2400" dirty="0" err="1" smtClean="0"/>
              <a:t>Mens</a:t>
            </a:r>
            <a:r>
              <a:rPr lang="en-US" sz="2400" dirty="0" smtClean="0"/>
              <a:t> coat‘s, </a:t>
            </a:r>
            <a:r>
              <a:rPr lang="en-US" sz="2400" dirty="0" err="1" smtClean="0"/>
              <a:t>Childrens</a:t>
            </a:r>
            <a:r>
              <a:rPr lang="en-US" sz="2400" dirty="0"/>
              <a:t>' education </a:t>
            </a:r>
            <a:endParaRPr lang="ru-RU" sz="2400" dirty="0"/>
          </a:p>
          <a:p>
            <a:r>
              <a:rPr lang="en-US" sz="2400" dirty="0"/>
              <a:t>« . . . to welcome you to the British Library, it's services and </a:t>
            </a:r>
            <a:r>
              <a:rPr lang="en-US" sz="2400" dirty="0" smtClean="0"/>
              <a:t>catalogues</a:t>
            </a:r>
          </a:p>
          <a:p>
            <a:r>
              <a:rPr lang="ru-RU" sz="2400" dirty="0" err="1" smtClean="0"/>
              <a:t>Author</a:t>
            </a:r>
            <a:r>
              <a:rPr lang="ru-RU" sz="2400" dirty="0" smtClean="0"/>
              <a:t> </a:t>
            </a:r>
            <a:r>
              <a:rPr lang="ru-RU" sz="2400" dirty="0" err="1"/>
              <a:t>photograph</a:t>
            </a:r>
            <a:r>
              <a:rPr lang="ru-RU" sz="2400" dirty="0"/>
              <a:t>; </a:t>
            </a:r>
            <a:r>
              <a:rPr lang="ru-RU" sz="2400" dirty="0" err="1"/>
              <a:t>Customer</a:t>
            </a:r>
            <a:r>
              <a:rPr lang="ru-RU" sz="2400" dirty="0"/>
              <a:t> </a:t>
            </a:r>
            <a:r>
              <a:rPr lang="ru-RU" sz="2400" dirty="0" err="1"/>
              <a:t>toilet</a:t>
            </a:r>
            <a:endParaRPr lang="ru-RU" sz="2400" dirty="0"/>
          </a:p>
          <a:p>
            <a:r>
              <a:rPr lang="en-US" sz="2400" dirty="0"/>
              <a:t>XMA'S TREES</a:t>
            </a:r>
          </a:p>
        </p:txBody>
      </p:sp>
    </p:spTree>
    <p:extLst>
      <p:ext uri="{BB962C8B-B14F-4D97-AF65-F5344CB8AC3E}">
        <p14:creationId xmlns:p14="http://schemas.microsoft.com/office/powerpoint/2010/main" val="18218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Памятка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Знаки препинания или «казнить нельзя помиловать»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 fontScale="77500" lnSpcReduction="20000"/>
          </a:bodyPr>
          <a:lstStyle/>
          <a:p>
            <a:r>
              <a:rPr lang="ru-RU" i="1" u="sng" dirty="0">
                <a:solidFill>
                  <a:srgbClr val="FF0000"/>
                </a:solidFill>
              </a:rPr>
              <a:t>Знак препинания	Использование	Английский язык	Русский язык</a:t>
            </a:r>
          </a:p>
          <a:p>
            <a:r>
              <a:rPr lang="ru-RU" b="1" dirty="0">
                <a:solidFill>
                  <a:srgbClr val="FF0000"/>
                </a:solidFill>
              </a:rPr>
              <a:t>Запятая  ( ,)</a:t>
            </a:r>
            <a:r>
              <a:rPr lang="ru-RU" dirty="0">
                <a:solidFill>
                  <a:srgbClr val="FF0000"/>
                </a:solidFill>
              </a:rPr>
              <a:t>	Перечисление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and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           Однородные члены,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or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Как правило     Скорее </a:t>
            </a:r>
            <a:r>
              <a:rPr lang="ru-RU" dirty="0">
                <a:solidFill>
                  <a:srgbClr val="FF0000"/>
                </a:solidFill>
              </a:rPr>
              <a:t>нет, чем да</a:t>
            </a:r>
          </a:p>
          <a:p>
            <a:r>
              <a:rPr lang="ru-RU" dirty="0">
                <a:solidFill>
                  <a:srgbClr val="FF0000"/>
                </a:solidFill>
              </a:rPr>
              <a:t>	Перед </a:t>
            </a:r>
            <a:r>
              <a:rPr lang="ru-RU" dirty="0" err="1">
                <a:solidFill>
                  <a:srgbClr val="FF0000"/>
                </a:solidFill>
              </a:rPr>
              <a:t>when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that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why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etc</a:t>
            </a:r>
            <a:r>
              <a:rPr lang="ru-RU" dirty="0">
                <a:solidFill>
                  <a:srgbClr val="FF0000"/>
                </a:solidFill>
              </a:rPr>
              <a:t>.	</a:t>
            </a:r>
            <a:r>
              <a:rPr lang="ru-RU" dirty="0" smtClean="0">
                <a:solidFill>
                  <a:srgbClr val="FF0000"/>
                </a:solidFill>
              </a:rPr>
              <a:t>                      нет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всегда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Обращение в начале письма	</a:t>
            </a:r>
            <a:r>
              <a:rPr lang="ru-RU" dirty="0" smtClean="0">
                <a:solidFill>
                  <a:srgbClr val="FF0000"/>
                </a:solidFill>
              </a:rPr>
              <a:t>                         ,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 !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Введение в косвенную </a:t>
            </a:r>
            <a:r>
              <a:rPr lang="ru-RU" dirty="0" smtClean="0">
                <a:solidFill>
                  <a:srgbClr val="FF0000"/>
                </a:solidFill>
              </a:rPr>
              <a:t>речь  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         ,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 :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Дата (отделение числа от года)	</a:t>
            </a:r>
            <a:r>
              <a:rPr lang="ru-RU" dirty="0" smtClean="0">
                <a:solidFill>
                  <a:srgbClr val="FF0000"/>
                </a:solidFill>
              </a:rPr>
              <a:t>      ,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нет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Вводн. </a:t>
            </a:r>
            <a:r>
              <a:rPr lang="ru-RU" dirty="0" err="1" smtClean="0">
                <a:solidFill>
                  <a:srgbClr val="FF0000"/>
                </a:solidFill>
              </a:rPr>
              <a:t>предл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rgbClr val="FF0000"/>
                </a:solidFill>
              </a:rPr>
              <a:t>в середине сложного	</a:t>
            </a:r>
            <a:r>
              <a:rPr lang="ru-RU" dirty="0" smtClean="0">
                <a:solidFill>
                  <a:srgbClr val="FF0000"/>
                </a:solidFill>
              </a:rPr>
              <a:t>     нет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всегда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err="1">
                <a:solidFill>
                  <a:srgbClr val="FF0000"/>
                </a:solidFill>
              </a:rPr>
              <a:t>If</a:t>
            </a:r>
            <a:r>
              <a:rPr lang="ru-RU" dirty="0">
                <a:solidFill>
                  <a:srgbClr val="FF0000"/>
                </a:solidFill>
              </a:rPr>
              <a:t> (условное) в начале сложного	</a:t>
            </a:r>
            <a:r>
              <a:rPr lang="ru-RU" dirty="0" smtClean="0">
                <a:solidFill>
                  <a:srgbClr val="FF0000"/>
                </a:solidFill>
              </a:rPr>
              <a:t>      ,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    ,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err="1">
                <a:solidFill>
                  <a:srgbClr val="FF0000"/>
                </a:solidFill>
              </a:rPr>
              <a:t>If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=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when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(условное)  после главного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нет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всегда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Апостроф (’)	</a:t>
            </a:r>
            <a:r>
              <a:rPr lang="ru-RU" dirty="0">
                <a:solidFill>
                  <a:srgbClr val="FF0000"/>
                </a:solidFill>
              </a:rPr>
              <a:t>		</a:t>
            </a:r>
            <a:r>
              <a:rPr lang="ru-RU" dirty="0" smtClean="0">
                <a:solidFill>
                  <a:srgbClr val="FF0000"/>
                </a:solidFill>
              </a:rPr>
              <a:t>                    Отсутствие </a:t>
            </a:r>
            <a:r>
              <a:rPr lang="ru-RU" dirty="0">
                <a:solidFill>
                  <a:srgbClr val="FF0000"/>
                </a:solidFill>
              </a:rPr>
              <a:t>в </a:t>
            </a:r>
            <a:r>
              <a:rPr lang="ru-RU" dirty="0" smtClean="0">
                <a:solidFill>
                  <a:srgbClr val="FF0000"/>
                </a:solidFill>
              </a:rPr>
              <a:t>сов. </a:t>
            </a:r>
            <a:r>
              <a:rPr lang="ru-RU" dirty="0">
                <a:solidFill>
                  <a:srgbClr val="FF0000"/>
                </a:solidFill>
              </a:rPr>
              <a:t>русском языке </a:t>
            </a:r>
          </a:p>
          <a:p>
            <a:r>
              <a:rPr lang="ru-RU" b="1" dirty="0">
                <a:solidFill>
                  <a:srgbClr val="FF0000"/>
                </a:solidFill>
              </a:rPr>
              <a:t>Кавычки</a:t>
            </a:r>
            <a:r>
              <a:rPr lang="ru-RU" dirty="0">
                <a:solidFill>
                  <a:srgbClr val="FF0000"/>
                </a:solidFill>
              </a:rPr>
              <a:t>	Написание 	</a:t>
            </a:r>
            <a:r>
              <a:rPr lang="ru-RU" dirty="0" smtClean="0">
                <a:solidFill>
                  <a:srgbClr val="FF0000"/>
                </a:solidFill>
              </a:rPr>
              <a:t>                       “       ”           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«    </a:t>
            </a:r>
            <a:r>
              <a:rPr lang="ru-RU" dirty="0">
                <a:solidFill>
                  <a:srgbClr val="FF0000"/>
                </a:solidFill>
              </a:rPr>
              <a:t>»</a:t>
            </a:r>
          </a:p>
          <a:p>
            <a:r>
              <a:rPr lang="ru-RU" b="1" dirty="0">
                <a:solidFill>
                  <a:srgbClr val="FF0000"/>
                </a:solidFill>
              </a:rPr>
              <a:t>Тире (-)</a:t>
            </a:r>
            <a:r>
              <a:rPr lang="ru-RU" dirty="0">
                <a:solidFill>
                  <a:srgbClr val="FF0000"/>
                </a:solidFill>
              </a:rPr>
              <a:t>	В передаче диалог. речи	</a:t>
            </a:r>
            <a:r>
              <a:rPr lang="ru-RU" dirty="0" smtClean="0">
                <a:solidFill>
                  <a:srgbClr val="FF0000"/>
                </a:solidFill>
              </a:rPr>
              <a:t>      нет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В </a:t>
            </a:r>
            <a:r>
              <a:rPr lang="ru-RU" dirty="0">
                <a:solidFill>
                  <a:srgbClr val="FF0000"/>
                </a:solidFill>
              </a:rPr>
              <a:t>начале реплик</a:t>
            </a: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Незаконченность </a:t>
            </a:r>
            <a:r>
              <a:rPr lang="ru-RU" dirty="0">
                <a:solidFill>
                  <a:srgbClr val="FF0000"/>
                </a:solidFill>
              </a:rPr>
              <a:t>предложения	</a:t>
            </a: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  <a:ea typeface="Calibri"/>
                <a:cs typeface="Times New Roman"/>
              </a:rPr>
              <a:t>—</a:t>
            </a: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 smtClean="0">
                <a:solidFill>
                  <a:srgbClr val="FF0000"/>
                </a:solidFill>
              </a:rPr>
              <a:t>             …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solidFill>
                  <a:srgbClr val="FF0000"/>
                </a:solidFill>
                <a:latin typeface="+mj-lt"/>
              </a:rPr>
              <a:t>Внутренние знаки препинания в английском языке</a:t>
            </a: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Comma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Apostrophe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Colon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Semicolon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Dash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Hyphen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Brackets</a:t>
            </a:r>
            <a:endParaRPr lang="ru-RU" sz="2400" dirty="0" smtClean="0">
              <a:latin typeface="+mj-lt"/>
            </a:endParaRPr>
          </a:p>
          <a:p>
            <a:r>
              <a:rPr lang="ru-RU" sz="2400" i="1" u="sng" dirty="0" smtClean="0">
                <a:solidFill>
                  <a:srgbClr val="FF0000"/>
                </a:solidFill>
                <a:latin typeface="+mj-lt"/>
              </a:rPr>
              <a:t>Внешние знаки препинания </a:t>
            </a:r>
          </a:p>
          <a:p>
            <a:r>
              <a:rPr lang="ru-RU" sz="2400" dirty="0" smtClean="0">
                <a:latin typeface="+mj-lt"/>
              </a:rPr>
              <a:t>  </a:t>
            </a:r>
            <a:r>
              <a:rPr lang="en-US" sz="2400" dirty="0" smtClean="0">
                <a:latin typeface="+mj-lt"/>
              </a:rPr>
              <a:t> Dots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r>
              <a:rPr lang="en-US" sz="2400" dirty="0" smtClean="0">
                <a:latin typeface="+mj-lt"/>
              </a:rPr>
              <a:t>Exclamation and Question mark</a:t>
            </a:r>
          </a:p>
          <a:p>
            <a:r>
              <a:rPr lang="en-US" sz="2400" dirty="0" smtClean="0">
                <a:latin typeface="+mj-lt"/>
              </a:rPr>
              <a:t>   Quotation marks</a:t>
            </a:r>
            <a:endParaRPr lang="ru-RU" sz="2400" dirty="0" smtClean="0">
              <a:latin typeface="+mj-lt"/>
            </a:endParaRPr>
          </a:p>
          <a:p>
            <a:r>
              <a:rPr lang="ru-RU" sz="2400" dirty="0" smtClean="0">
                <a:latin typeface="+mj-lt"/>
              </a:rPr>
              <a:t>   </a:t>
            </a:r>
            <a:endParaRPr lang="ru-RU" sz="2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92851" y="-282292"/>
            <a:ext cx="85381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                                                          </a:t>
            </a:r>
            <a:r>
              <a:rPr lang="en-US" sz="4000" dirty="0" smtClean="0">
                <a:solidFill>
                  <a:schemeClr val="tx2"/>
                </a:solidFill>
                <a:latin typeface="+mj-lt"/>
              </a:rPr>
              <a:t>Punctuation Marks</a:t>
            </a:r>
            <a:endParaRPr lang="ru-RU" sz="4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54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У пунктуация\eats_shoots_leav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15" y="232847"/>
            <a:ext cx="187220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НОУ пунктуация\eats_shoots_leaves_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22501"/>
            <a:ext cx="216024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НОУ пунктуация\Билл Брайсо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29" y="3962296"/>
            <a:ext cx="2375955" cy="270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НОУ пунктуация\Кристи Сборник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8947"/>
            <a:ext cx="2781300" cy="223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87386"/>
            <a:ext cx="2417259" cy="335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D:\НОУ пунктуация\Агата Кристи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03884"/>
            <a:ext cx="282051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latin typeface="+mj-lt"/>
              </a:rPr>
              <a:t>Цель</a:t>
            </a:r>
            <a:r>
              <a:rPr lang="ru-RU" sz="2400" dirty="0" smtClean="0">
                <a:latin typeface="+mj-lt"/>
              </a:rPr>
              <a:t> - проанализировать роль пунктуации в английском языке в сравнении с русским (родным) языком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2400" i="1" u="sng" dirty="0" smtClean="0">
                <a:latin typeface="+mj-lt"/>
              </a:rPr>
              <a:t>Задачи</a:t>
            </a:r>
            <a:r>
              <a:rPr lang="ru-RU" sz="2400" dirty="0" smtClean="0">
                <a:latin typeface="+mj-lt"/>
              </a:rPr>
              <a:t>:</a:t>
            </a:r>
          </a:p>
          <a:p>
            <a:r>
              <a:rPr lang="ru-RU" sz="2400" dirty="0" smtClean="0">
                <a:latin typeface="+mj-lt"/>
              </a:rPr>
              <a:t>1. Выяснить причины возникновения проблем с пунктуацией.</a:t>
            </a:r>
          </a:p>
          <a:p>
            <a:r>
              <a:rPr lang="ru-RU" sz="2400" dirty="0" smtClean="0">
                <a:latin typeface="+mj-lt"/>
              </a:rPr>
              <a:t>2. Проанализировать наиболее проблематичные области пунктуации.</a:t>
            </a:r>
          </a:p>
          <a:p>
            <a:r>
              <a:rPr lang="ru-RU" sz="2400" dirty="0" smtClean="0">
                <a:latin typeface="+mj-lt"/>
              </a:rPr>
              <a:t>3.Сделать подробное описание проблем пунктуации английского языка с приведением конкретных примеров.</a:t>
            </a:r>
          </a:p>
          <a:p>
            <a:r>
              <a:rPr lang="ru-RU" sz="2400" dirty="0" smtClean="0">
                <a:latin typeface="+mj-lt"/>
              </a:rPr>
              <a:t>4.Выявить основные правила пунктуации для наиболее "проблематичных" знаков препинания английского языка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49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69127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u="sng" dirty="0" smtClean="0">
                <a:solidFill>
                  <a:srgbClr val="FF0000"/>
                </a:solidFill>
                <a:latin typeface="+mj-lt"/>
              </a:rPr>
              <a:t>Гипотеза</a:t>
            </a:r>
            <a:r>
              <a:rPr lang="ru-RU" sz="3600" i="1" dirty="0" smtClean="0">
                <a:solidFill>
                  <a:srgbClr val="FF0000"/>
                </a:solidFill>
                <a:latin typeface="+mj-lt"/>
              </a:rPr>
              <a:t> - 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отсутствие чёткого свода правил английской пунктуации </a:t>
            </a:r>
            <a:endParaRPr lang="en-US" sz="3600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Объект изучения - письменная речь носителей языка.</a:t>
            </a:r>
          </a:p>
          <a:p>
            <a:r>
              <a:rPr lang="ru-RU" sz="3600" i="1" u="sng" dirty="0" smtClean="0">
                <a:solidFill>
                  <a:srgbClr val="FF0000"/>
                </a:solidFill>
                <a:latin typeface="+mj-lt"/>
              </a:rPr>
              <a:t>Методы изучения </a:t>
            </a:r>
            <a:r>
              <a:rPr lang="ru-RU" sz="3600" i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описательный, аналитический </a:t>
            </a:r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,</a:t>
            </a:r>
          </a:p>
          <a:p>
            <a:r>
              <a:rPr lang="ru-RU" sz="3600" dirty="0" smtClean="0">
                <a:solidFill>
                  <a:srgbClr val="FF0000"/>
                </a:solidFill>
                <a:latin typeface="+mj-lt"/>
              </a:rPr>
              <a:t>метод контекстуального анализа</a:t>
            </a:r>
            <a:endParaRPr lang="ru-RU" sz="36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252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История возникновения и становления пунктуации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7776" y="1643953"/>
            <a:ext cx="722800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«</a:t>
            </a:r>
            <a:r>
              <a:rPr lang="en-US" sz="2800" dirty="0" err="1" smtClean="0">
                <a:solidFill>
                  <a:srgbClr val="FF0000"/>
                </a:solidFill>
                <a:latin typeface="+mj-lt"/>
              </a:rPr>
              <a:t>punctus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»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(лат.)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– «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точка»       5в.до н.э.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  <a:p>
            <a:endParaRPr lang="ru-RU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Драматург 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Евпирид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 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&lt;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Философ Платон          :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Аристофан византийский      -    /    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Англосаксонский ученый </a:t>
            </a:r>
            <a:r>
              <a:rPr lang="ru-RU" sz="2800" dirty="0" err="1" smtClean="0">
                <a:solidFill>
                  <a:srgbClr val="FF0000"/>
                </a:solidFill>
                <a:latin typeface="+mj-lt"/>
              </a:rPr>
              <a:t>Алкуин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     .     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Шекспир У.(произведения)     .   ,   ;   :    !   ?</a:t>
            </a:r>
          </a:p>
          <a:p>
            <a:r>
              <a:rPr lang="ru-RU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                  17 век     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“  ”</a:t>
            </a:r>
            <a:br>
              <a:rPr lang="en-US" sz="2800" dirty="0" smtClean="0">
                <a:solidFill>
                  <a:srgbClr val="FF0000"/>
                </a:solidFill>
                <a:latin typeface="+mj-lt"/>
              </a:rPr>
            </a:b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32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65802"/>
            <a:ext cx="41044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+mj-lt"/>
              </a:rPr>
              <a:t>Запятая(</a:t>
            </a:r>
            <a:r>
              <a:rPr lang="en-US" sz="4000" dirty="0">
                <a:latin typeface="+mj-lt"/>
              </a:rPr>
              <a:t>Comma)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84784"/>
            <a:ext cx="6912768" cy="4536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en-US" sz="2400" dirty="0" smtClean="0"/>
              <a:t>eats shoots &amp;leaves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                                     </a:t>
            </a:r>
            <a:r>
              <a:rPr lang="en-US" sz="2400" dirty="0" smtClean="0"/>
              <a:t>    </a:t>
            </a:r>
            <a:r>
              <a:rPr lang="ru-RU" sz="2400" dirty="0" smtClean="0"/>
              <a:t>казнить нельзя помиловать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1. </a:t>
            </a:r>
            <a:r>
              <a:rPr lang="en-US" dirty="0" smtClean="0"/>
              <a:t>Colonel </a:t>
            </a:r>
            <a:r>
              <a:rPr lang="en-US" dirty="0" err="1"/>
              <a:t>Bantry</a:t>
            </a:r>
            <a:r>
              <a:rPr lang="en-US" dirty="0"/>
              <a:t>, his plump amiable wife, Jane </a:t>
            </a:r>
            <a:r>
              <a:rPr lang="en-US" dirty="0" err="1"/>
              <a:t>Helier</a:t>
            </a:r>
            <a:r>
              <a:rPr lang="en-US" dirty="0"/>
              <a:t>, Dr. Lloyd, and even old Miss </a:t>
            </a:r>
            <a:r>
              <a:rPr lang="en-US" dirty="0" err="1"/>
              <a:t>Marple</a:t>
            </a:r>
            <a:r>
              <a:rPr lang="en-US" dirty="0"/>
              <a:t>. </a:t>
            </a:r>
            <a:r>
              <a:rPr lang="ru-RU" dirty="0"/>
              <a:t>(C</a:t>
            </a:r>
            <a:r>
              <a:rPr lang="en-US" dirty="0"/>
              <a:t>h</a:t>
            </a:r>
            <a:r>
              <a:rPr lang="ru-RU" dirty="0" err="1"/>
              <a:t>ristie</a:t>
            </a:r>
            <a:r>
              <a:rPr lang="ru-RU" dirty="0" smtClean="0"/>
              <a:t>)</a:t>
            </a:r>
            <a:endParaRPr lang="ru-RU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2.</a:t>
            </a:r>
            <a:r>
              <a:rPr lang="en-US" dirty="0"/>
              <a:t> Dear Friend, We have just received your letter…	</a:t>
            </a:r>
            <a:r>
              <a:rPr lang="ru-RU" dirty="0"/>
              <a:t>Дорогой друг! Мы только что получили Ваше письмо...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/>
              <a:t>3.</a:t>
            </a:r>
            <a:r>
              <a:rPr lang="en-US" dirty="0">
                <a:ea typeface="Calibri"/>
                <a:cs typeface="Times New Roman"/>
              </a:rPr>
              <a:t> The letter was sent on the 16</a:t>
            </a:r>
            <a:r>
              <a:rPr lang="en-US" baseline="30000" dirty="0">
                <a:ea typeface="Calibri"/>
                <a:cs typeface="Times New Roman"/>
              </a:rPr>
              <a:t>th</a:t>
            </a:r>
            <a:r>
              <a:rPr lang="en-US" dirty="0">
                <a:ea typeface="Calibri"/>
                <a:cs typeface="Times New Roman"/>
              </a:rPr>
              <a:t> September, 1986.</a:t>
            </a:r>
            <a:endParaRPr lang="ru-RU" dirty="0" smtClean="0"/>
          </a:p>
          <a:p>
            <a:r>
              <a:rPr lang="ru-RU" dirty="0" smtClean="0">
                <a:ea typeface="Calibri"/>
                <a:cs typeface="Times New Roman"/>
              </a:rPr>
              <a:t>4. </a:t>
            </a:r>
            <a:r>
              <a:rPr lang="en-US" dirty="0" smtClean="0">
                <a:ea typeface="Calibri"/>
                <a:cs typeface="Times New Roman"/>
              </a:rPr>
              <a:t>He </a:t>
            </a:r>
            <a:r>
              <a:rPr lang="en-US" dirty="0">
                <a:ea typeface="Calibri"/>
                <a:cs typeface="Times New Roman"/>
              </a:rPr>
              <a:t>said that he would never start smoking again.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>
                <a:ea typeface="Calibri"/>
                <a:cs typeface="Times New Roman"/>
              </a:rPr>
              <a:t>5. </a:t>
            </a:r>
            <a:r>
              <a:rPr lang="en-US" dirty="0" smtClean="0">
                <a:ea typeface="Calibri"/>
                <a:cs typeface="Times New Roman"/>
              </a:rPr>
              <a:t>We </a:t>
            </a:r>
            <a:r>
              <a:rPr lang="en-US" dirty="0">
                <a:ea typeface="Calibri"/>
                <a:cs typeface="Times New Roman"/>
              </a:rPr>
              <a:t>went to the lake, which was very stormy that day.	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78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6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4000" dirty="0" smtClean="0">
                <a:latin typeface="+mj-lt"/>
              </a:rPr>
              <a:t>Апостроф(</a:t>
            </a:r>
            <a:r>
              <a:rPr lang="en-US" sz="4000" dirty="0">
                <a:latin typeface="+mj-lt"/>
              </a:rPr>
              <a:t>Apostrophe)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060848"/>
            <a:ext cx="7272807" cy="5278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a typeface="Calibri"/>
                <a:cs typeface="Times New Roman"/>
              </a:rPr>
              <a:t> 1. </a:t>
            </a:r>
            <a:r>
              <a:rPr lang="en-US" dirty="0" smtClean="0">
                <a:ea typeface="Calibri"/>
                <a:cs typeface="Times New Roman"/>
              </a:rPr>
              <a:t>T</a:t>
            </a:r>
            <a:r>
              <a:rPr lang="ru-RU" dirty="0" err="1" smtClean="0">
                <a:ea typeface="Calibri"/>
                <a:cs typeface="Times New Roman"/>
              </a:rPr>
              <a:t>he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 smtClean="0">
                <a:ea typeface="Calibri"/>
                <a:cs typeface="Times New Roman"/>
              </a:rPr>
              <a:t>girl’s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 smtClean="0">
                <a:ea typeface="Calibri"/>
                <a:cs typeface="Times New Roman"/>
              </a:rPr>
              <a:t>dress</a:t>
            </a:r>
            <a:endParaRPr lang="ru-RU" dirty="0">
              <a:cs typeface="Times New Roman"/>
            </a:endParaRPr>
          </a:p>
          <a:p>
            <a:r>
              <a:rPr lang="ru-RU" dirty="0" smtClean="0">
                <a:cs typeface="Times New Roman"/>
              </a:rPr>
              <a:t> 2.</a:t>
            </a:r>
            <a:r>
              <a:rPr lang="en-US" dirty="0" smtClean="0">
                <a:cs typeface="Times New Roman"/>
              </a:rPr>
              <a:t> The children’ s 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playground</a:t>
            </a:r>
          </a:p>
          <a:p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3. </a:t>
            </a:r>
            <a:r>
              <a:rPr lang="ru-RU" dirty="0" err="1">
                <a:ea typeface="Calibri"/>
                <a:cs typeface="Times New Roman"/>
              </a:rPr>
              <a:t>The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boys</a:t>
            </a:r>
            <a:r>
              <a:rPr lang="ru-RU" dirty="0">
                <a:ea typeface="Calibri"/>
                <a:cs typeface="Times New Roman"/>
              </a:rPr>
              <a:t>’ </a:t>
            </a:r>
            <a:r>
              <a:rPr lang="ru-RU" dirty="0" err="1">
                <a:ea typeface="Calibri"/>
                <a:cs typeface="Times New Roman"/>
              </a:rPr>
              <a:t>hats</a:t>
            </a:r>
            <a:r>
              <a:rPr lang="ru-RU" dirty="0">
                <a:ea typeface="Calibri"/>
                <a:cs typeface="Times New Roman"/>
              </a:rPr>
              <a:t>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4. </a:t>
            </a:r>
            <a:r>
              <a:rPr lang="ru-RU" dirty="0" err="1" smtClean="0">
                <a:ea typeface="Calibri"/>
                <a:cs typeface="Times New Roman"/>
              </a:rPr>
              <a:t>The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summer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err="1">
                <a:ea typeface="Calibri"/>
                <a:cs typeface="Times New Roman"/>
              </a:rPr>
              <a:t>of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’96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smtClean="0">
                <a:ea typeface="Calibri"/>
                <a:cs typeface="Times New Roman"/>
              </a:rPr>
              <a:t>5</a:t>
            </a:r>
            <a:r>
              <a:rPr lang="en-US" sz="2000" dirty="0" smtClean="0">
                <a:ea typeface="Calibri"/>
                <a:cs typeface="Times New Roman"/>
              </a:rPr>
              <a:t>. </a:t>
            </a:r>
            <a:r>
              <a:rPr lang="en-US" dirty="0" smtClean="0">
                <a:ea typeface="Calibri"/>
                <a:cs typeface="Times New Roman"/>
              </a:rPr>
              <a:t>We </a:t>
            </a:r>
            <a:r>
              <a:rPr lang="en-US" dirty="0">
                <a:ea typeface="Calibri"/>
                <a:cs typeface="Times New Roman"/>
              </a:rPr>
              <a:t>can’t go </a:t>
            </a:r>
            <a:r>
              <a:rPr lang="en-US" dirty="0" smtClean="0">
                <a:ea typeface="Calibri"/>
                <a:cs typeface="Times New Roman"/>
              </a:rPr>
              <a:t>to…..</a:t>
            </a:r>
          </a:p>
          <a:p>
            <a:r>
              <a:rPr lang="en-US" dirty="0">
                <a:ea typeface="Calibri"/>
                <a:cs typeface="Times New Roman"/>
              </a:rPr>
              <a:t> </a:t>
            </a:r>
            <a:r>
              <a:rPr lang="en-US" dirty="0" smtClean="0">
                <a:ea typeface="Calibri"/>
                <a:cs typeface="Times New Roman"/>
              </a:rPr>
              <a:t>6. It’s=it is  but  its</a:t>
            </a:r>
          </a:p>
          <a:p>
            <a:r>
              <a:rPr lang="en-US" dirty="0" smtClean="0">
                <a:cs typeface="Times New Roman"/>
              </a:rPr>
              <a:t> 7.</a:t>
            </a:r>
            <a:r>
              <a:rPr lang="ru-RU" dirty="0">
                <a:ea typeface="Calibri"/>
                <a:cs typeface="Times New Roman"/>
              </a:rPr>
              <a:t> O’</a:t>
            </a:r>
            <a:r>
              <a:rPr lang="en-US" dirty="0" smtClean="0">
                <a:ea typeface="Calibri"/>
                <a:cs typeface="Times New Roman"/>
              </a:rPr>
              <a:t>Henry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8. </a:t>
            </a:r>
            <a:r>
              <a:rPr lang="en-US" dirty="0">
                <a:ea typeface="Calibri"/>
                <a:cs typeface="Times New Roman"/>
              </a:rPr>
              <a:t>I’m going to the baker’s.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 smtClean="0">
              <a:cs typeface="Times New Roman"/>
            </a:endParaRPr>
          </a:p>
          <a:p>
            <a:endParaRPr lang="ru-RU" dirty="0">
              <a:cs typeface="Times New Roman"/>
            </a:endParaRPr>
          </a:p>
          <a:p>
            <a:endParaRPr lang="ru-RU" dirty="0" smtClean="0">
              <a:cs typeface="Times New Roman"/>
            </a:endParaRPr>
          </a:p>
          <a:p>
            <a:endParaRPr lang="ru-RU" dirty="0">
              <a:cs typeface="Times New Roman"/>
            </a:endParaRPr>
          </a:p>
          <a:p>
            <a:endParaRPr lang="ru-RU" dirty="0" smtClean="0">
              <a:cs typeface="Times New Roman"/>
            </a:endParaRPr>
          </a:p>
          <a:p>
            <a:endParaRPr lang="ru-RU" dirty="0">
              <a:cs typeface="Times New Roman"/>
            </a:endParaRPr>
          </a:p>
          <a:p>
            <a:endParaRPr lang="ru-RU" dirty="0" smtClean="0">
              <a:cs typeface="Times New Roman"/>
            </a:endParaRPr>
          </a:p>
          <a:p>
            <a:endParaRPr lang="ru-RU" dirty="0">
              <a:cs typeface="Times New Roman"/>
            </a:endParaRPr>
          </a:p>
          <a:p>
            <a:endParaRPr lang="ru-RU" dirty="0" smtClean="0"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51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76672"/>
            <a:ext cx="50405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Двоеточие(</a:t>
            </a:r>
            <a:r>
              <a:rPr lang="en-US" sz="4000" dirty="0">
                <a:latin typeface="+mj-lt"/>
              </a:rPr>
              <a:t>Colon)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772817"/>
            <a:ext cx="53823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Calibri"/>
                <a:cs typeface="Times New Roman"/>
              </a:rPr>
              <a:t>1. The </a:t>
            </a:r>
            <a:r>
              <a:rPr lang="en-US" dirty="0">
                <a:ea typeface="Calibri"/>
                <a:cs typeface="Times New Roman"/>
              </a:rPr>
              <a:t>Government declared: “This decision will be taken on the 1</a:t>
            </a:r>
            <a:r>
              <a:rPr lang="en-US" baseline="30000" dirty="0">
                <a:ea typeface="Calibri"/>
                <a:cs typeface="Times New Roman"/>
              </a:rPr>
              <a:t>st</a:t>
            </a:r>
            <a:r>
              <a:rPr lang="en-US" dirty="0">
                <a:ea typeface="Calibri"/>
                <a:cs typeface="Times New Roman"/>
              </a:rPr>
              <a:t> of October.”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 2. He </a:t>
            </a:r>
            <a:r>
              <a:rPr lang="en-US" dirty="0">
                <a:ea typeface="Calibri"/>
                <a:cs typeface="Times New Roman"/>
              </a:rPr>
              <a:t>had one final aim before him: to help his friend</a:t>
            </a:r>
            <a:endParaRPr lang="en-US" dirty="0" smtClean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endParaRPr lang="en-US" dirty="0"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+mj-lt"/>
              </a:rPr>
              <a:t>Точка с запятой (</a:t>
            </a:r>
            <a:r>
              <a:rPr lang="en-US" sz="4000" dirty="0">
                <a:latin typeface="+mj-lt"/>
              </a:rPr>
              <a:t>Semicolon )</a:t>
            </a:r>
            <a:endParaRPr lang="ru-RU" sz="40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ea typeface="Calibri"/>
                <a:cs typeface="Times New Roman"/>
              </a:rPr>
              <a:t>The signal was given; the sportsmen started running from the dock.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8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872</TotalTime>
  <Words>773</Words>
  <Application>Microsoft Office PowerPoint</Application>
  <PresentationFormat>Экран 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Соседство</vt:lpstr>
      <vt:lpstr>PUNCTUATION IN ENGLISH GRAMMAR</vt:lpstr>
      <vt:lpstr>Презентация PowerPoint</vt:lpstr>
      <vt:lpstr>Презентация PowerPoint</vt:lpstr>
      <vt:lpstr>Презентация PowerPoint</vt:lpstr>
      <vt:lpstr>История возникновения и становления пунктуации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Многоточие(Dots)  </vt:lpstr>
      <vt:lpstr>Презентация PowerPoint</vt:lpstr>
      <vt:lpstr>Презентация PowerPoint</vt:lpstr>
      <vt:lpstr>Выводы</vt:lpstr>
      <vt:lpstr>Ошибка или новые правила пунктуации?</vt:lpstr>
      <vt:lpstr>Памятка Знаки препинания или «казнить нельзя помиловать»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пунктуации в грамматике английского языка</dc:title>
  <dc:creator>Ирина</dc:creator>
  <cp:lastModifiedBy>DNA7 X86</cp:lastModifiedBy>
  <cp:revision>59</cp:revision>
  <dcterms:created xsi:type="dcterms:W3CDTF">2013-02-19T04:30:39Z</dcterms:created>
  <dcterms:modified xsi:type="dcterms:W3CDTF">2016-02-01T15:12:58Z</dcterms:modified>
</cp:coreProperties>
</file>